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706" r:id="rId2"/>
    <p:sldId id="707" r:id="rId3"/>
    <p:sldId id="699" r:id="rId4"/>
    <p:sldId id="700" r:id="rId5"/>
    <p:sldId id="709" r:id="rId6"/>
    <p:sldId id="710" r:id="rId7"/>
    <p:sldId id="661" r:id="rId8"/>
    <p:sldId id="702" r:id="rId9"/>
    <p:sldId id="705" r:id="rId10"/>
    <p:sldId id="708" r:id="rId11"/>
    <p:sldId id="711" r:id="rId12"/>
    <p:sldId id="713" r:id="rId13"/>
    <p:sldId id="71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4B39"/>
    <a:srgbClr val="B74078"/>
    <a:srgbClr val="0868B3"/>
    <a:srgbClr val="007CD0"/>
    <a:srgbClr val="C64E84"/>
    <a:srgbClr val="3B8F8D"/>
    <a:srgbClr val="FF7E09"/>
    <a:srgbClr val="5BBDFF"/>
    <a:srgbClr val="8FD2FF"/>
    <a:srgbClr val="002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67" autoAdjust="0"/>
    <p:restoredTop sz="94712"/>
  </p:normalViewPr>
  <p:slideViewPr>
    <p:cSldViewPr>
      <p:cViewPr varScale="1">
        <p:scale>
          <a:sx n="100" d="100"/>
          <a:sy n="100" d="100"/>
        </p:scale>
        <p:origin x="214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13:43:34.745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8A06B-CF7A-BF4B-934D-38A27D1975B2}" type="datetimeFigureOut">
              <a:rPr lang="en-US" smtClean="0"/>
              <a:t>4/22/20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FC063-E266-4F4D-AA31-C7EEA212B1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548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376" y="2132856"/>
            <a:ext cx="7452000" cy="1181993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6176" y="3456583"/>
            <a:ext cx="6400800" cy="127099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subtitle</a:t>
            </a:r>
            <a:endParaRPr lang="en-GB" dirty="0"/>
          </a:p>
        </p:txBody>
      </p:sp>
      <p:pic>
        <p:nvPicPr>
          <p:cNvPr id="9" name="Picture 2" descr="C:\Users\ASUS\Desktop\Together Partnership TEMPLATES\1 PROJECT MANAGEMENT\2 BRIEF\through authentic conversations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805264"/>
            <a:ext cx="3511550" cy="55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00" y="547200"/>
            <a:ext cx="2391094" cy="10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50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ink 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74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600" y="4509120"/>
            <a:ext cx="74520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divider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600" y="2864917"/>
            <a:ext cx="4028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divider text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000" y="3430800"/>
            <a:ext cx="746436" cy="82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600" y="338400"/>
            <a:ext cx="2459993" cy="2728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400" y="2188800"/>
            <a:ext cx="1492872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55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&amp; two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95536" y="1411199"/>
            <a:ext cx="3528392" cy="5040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995936" y="1411199"/>
            <a:ext cx="3528392" cy="5040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19AA-D00B-4E77-9B91-B1E5068E2341}" type="datetimeFigureOut">
              <a:rPr lang="en-GB" smtClean="0"/>
              <a:t>22/04/2020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F0A6-3AD6-46C6-904F-214C7A02B0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4113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&amp; two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99616" y="1411200"/>
            <a:ext cx="35280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99616" y="2132856"/>
            <a:ext cx="3528000" cy="4320479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996000" y="1411200"/>
            <a:ext cx="35280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996000" y="2132856"/>
            <a:ext cx="3528000" cy="4320479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99E919AA-D00B-4E77-9B91-B1E5068E2341}" type="datetimeFigureOut">
              <a:rPr lang="en-GB" smtClean="0"/>
              <a:t>22/04/2020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80EF0A6-3AD6-46C6-904F-214C7A02B0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190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19AA-D00B-4E77-9B91-B1E5068E2341}" type="datetimeFigureOut">
              <a:rPr lang="en-GB" smtClean="0"/>
              <a:t>22/04/2020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F0A6-3AD6-46C6-904F-214C7A02B0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689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19AA-D00B-4E77-9B91-B1E5068E2341}" type="datetimeFigureOut">
              <a:rPr lang="en-GB" smtClean="0"/>
              <a:t>22/04/2020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EF0A6-3AD6-46C6-904F-214C7A02B065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000" y="6238800"/>
            <a:ext cx="418653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386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00" y="547200"/>
            <a:ext cx="2391094" cy="1040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4"/>
          <a:stretch/>
        </p:blipFill>
        <p:spPr>
          <a:xfrm>
            <a:off x="684000" y="2286616"/>
            <a:ext cx="7776000" cy="457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9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6" y="1412776"/>
            <a:ext cx="7128792" cy="503842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177800" indent="0">
              <a:buFont typeface="Calibri" panose="020F0502020204030204" pitchFamily="34" charset="0"/>
              <a:buNone/>
              <a:defRPr/>
            </a:lvl2pPr>
            <a:lvl3pPr marL="444500" indent="0">
              <a:buFont typeface="Arial" panose="020B0604020202020204" pitchFamily="34" charset="0"/>
              <a:buNone/>
              <a:defRPr/>
            </a:lvl3pPr>
            <a:lvl4pPr marL="630238" indent="0">
              <a:buFont typeface="Calibri" panose="020F0502020204030204" pitchFamily="34" charset="0"/>
              <a:buNone/>
              <a:defRPr/>
            </a:lvl4pPr>
            <a:lvl5pPr marL="808038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16" y="6525344"/>
            <a:ext cx="1080000" cy="216024"/>
          </a:xfrm>
        </p:spPr>
        <p:txBody>
          <a:bodyPr/>
          <a:lstStyle/>
          <a:p>
            <a:fld id="{99E919AA-D00B-4E77-9B91-B1E5068E2341}" type="datetimeFigureOut">
              <a:rPr lang="en-GB" smtClean="0"/>
              <a:t>22/04/2020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525344"/>
            <a:ext cx="5184000" cy="21602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4000" y="6525343"/>
            <a:ext cx="720000" cy="216025"/>
          </a:xfrm>
        </p:spPr>
        <p:txBody>
          <a:bodyPr/>
          <a:lstStyle/>
          <a:p>
            <a:fld id="{D80EF0A6-3AD6-46C6-904F-214C7A02B0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407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6" y="1412776"/>
            <a:ext cx="7128792" cy="5038424"/>
          </a:xfrm>
        </p:spPr>
        <p:txBody>
          <a:bodyPr/>
          <a:lstStyle>
            <a:lvl1pPr marL="177800" indent="-177800">
              <a:buFont typeface="Arial" panose="020B0604020202020204" pitchFamily="34" charset="0"/>
              <a:buChar char="•"/>
              <a:defRPr/>
            </a:lvl1pPr>
            <a:lvl2pPr marL="444500" indent="-266700">
              <a:buFont typeface="Calibri" panose="020F0502020204030204" pitchFamily="34" charset="0"/>
              <a:buChar char="‒"/>
              <a:defRPr/>
            </a:lvl2pPr>
            <a:lvl3pPr marL="630238" indent="-185738">
              <a:buFont typeface="Arial" panose="020B0604020202020204" pitchFamily="34" charset="0"/>
              <a:buChar char="•"/>
              <a:defRPr/>
            </a:lvl3pPr>
            <a:lvl4pPr marL="808038" indent="-177800">
              <a:buFont typeface="Calibri" panose="020F0502020204030204" pitchFamily="34" charset="0"/>
              <a:buChar char="–"/>
              <a:defRPr/>
            </a:lvl4pPr>
            <a:lvl5pPr marL="985838" indent="-1778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16" y="6525344"/>
            <a:ext cx="1080000" cy="216024"/>
          </a:xfrm>
        </p:spPr>
        <p:txBody>
          <a:bodyPr/>
          <a:lstStyle/>
          <a:p>
            <a:fld id="{99E919AA-D00B-4E77-9B91-B1E5068E2341}" type="datetimeFigureOut">
              <a:rPr lang="en-GB" smtClean="0"/>
              <a:t>22/04/2020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525344"/>
            <a:ext cx="5184000" cy="21602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4000" y="6525343"/>
            <a:ext cx="720000" cy="216025"/>
          </a:xfrm>
        </p:spPr>
        <p:txBody>
          <a:bodyPr/>
          <a:lstStyle/>
          <a:p>
            <a:fld id="{D80EF0A6-3AD6-46C6-904F-214C7A02B0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21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number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6" y="1412776"/>
            <a:ext cx="7128792" cy="5038424"/>
          </a:xfrm>
        </p:spPr>
        <p:txBody>
          <a:bodyPr/>
          <a:lstStyle>
            <a:lvl1pPr marL="266700" indent="-266700">
              <a:buFont typeface="+mj-lt"/>
              <a:buAutoNum type="arabicPeriod"/>
              <a:defRPr/>
            </a:lvl1pPr>
            <a:lvl2pPr marL="541338" indent="-274638">
              <a:buFont typeface="+mj-lt"/>
              <a:buAutoNum type="arabicPeriod"/>
              <a:defRPr/>
            </a:lvl2pPr>
            <a:lvl3pPr marL="787400" indent="-246063">
              <a:buFont typeface="+mj-lt"/>
              <a:buAutoNum type="arabicPeriod"/>
              <a:defRPr/>
            </a:lvl3pPr>
            <a:lvl4pPr marL="973138" indent="-165100">
              <a:buFont typeface="+mj-lt"/>
              <a:buAutoNum type="arabicPeriod"/>
              <a:defRPr/>
            </a:lvl4pPr>
            <a:lvl5pPr marL="1150938" indent="-1651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16" y="6525344"/>
            <a:ext cx="1080000" cy="216024"/>
          </a:xfrm>
        </p:spPr>
        <p:txBody>
          <a:bodyPr/>
          <a:lstStyle/>
          <a:p>
            <a:fld id="{99E919AA-D00B-4E77-9B91-B1E5068E2341}" type="datetimeFigureOut">
              <a:rPr lang="en-GB" smtClean="0"/>
              <a:t>22/04/2020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525344"/>
            <a:ext cx="5184000" cy="21602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4000" y="6525343"/>
            <a:ext cx="720000" cy="216025"/>
          </a:xfrm>
        </p:spPr>
        <p:txBody>
          <a:bodyPr/>
          <a:lstStyle/>
          <a:p>
            <a:fld id="{D80EF0A6-3AD6-46C6-904F-214C7A02B0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8920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bi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2" descr="C:\Users\ASUS\Desktop\Together Partnership TEMPLATES\1 PROJECT MANAGEMENT\2 BRIEF\through authentic conversations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805264"/>
            <a:ext cx="3511550" cy="55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6" y="1412776"/>
            <a:ext cx="7128792" cy="4248472"/>
          </a:xfrm>
        </p:spPr>
        <p:txBody>
          <a:bodyPr/>
          <a:lstStyle>
            <a:lvl1pPr marL="0" indent="0">
              <a:buNone/>
              <a:defRPr sz="4000" baseline="0">
                <a:solidFill>
                  <a:srgbClr val="007CD0"/>
                </a:solidFill>
                <a:latin typeface="Georgia" panose="02040502050405020303" pitchFamily="18" charset="0"/>
              </a:defRPr>
            </a:lvl1pPr>
            <a:lvl2pPr marL="177800" indent="0">
              <a:buNone/>
              <a:defRPr/>
            </a:lvl2pPr>
            <a:lvl3pPr marL="444500" indent="0">
              <a:buNone/>
              <a:defRPr/>
            </a:lvl3pPr>
            <a:lvl4pPr marL="630238" indent="0">
              <a:buNone/>
              <a:defRPr/>
            </a:lvl4pPr>
            <a:lvl5pPr marL="808038" indent="0">
              <a:buNone/>
              <a:defRPr/>
            </a:lvl5pPr>
          </a:lstStyle>
          <a:p>
            <a:pPr lvl="0"/>
            <a:r>
              <a:rPr lang="en-US" dirty="0"/>
              <a:t>Click to edit big statement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16" y="6525344"/>
            <a:ext cx="1080000" cy="216024"/>
          </a:xfrm>
        </p:spPr>
        <p:txBody>
          <a:bodyPr/>
          <a:lstStyle/>
          <a:p>
            <a:fld id="{99E919AA-D00B-4E77-9B91-B1E5068E2341}" type="datetimeFigureOut">
              <a:rPr lang="en-GB" smtClean="0"/>
              <a:t>22/04/2020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7664" y="6525344"/>
            <a:ext cx="5184000" cy="21602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4000" y="6525343"/>
            <a:ext cx="720000" cy="216025"/>
          </a:xfrm>
        </p:spPr>
        <p:txBody>
          <a:bodyPr/>
          <a:lstStyle/>
          <a:p>
            <a:fld id="{D80EF0A6-3AD6-46C6-904F-214C7A02B065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95536" y="1268760"/>
            <a:ext cx="7128000" cy="0"/>
          </a:xfrm>
          <a:prstGeom prst="line">
            <a:avLst/>
          </a:prstGeom>
          <a:ln w="28575">
            <a:solidFill>
              <a:srgbClr val="734B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255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rown 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34B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2047" y="1021441"/>
            <a:ext cx="7452000" cy="1411428"/>
          </a:xfrm>
        </p:spPr>
        <p:txBody>
          <a:bodyPr anchor="b" anchorCtr="0"/>
          <a:lstStyle>
            <a:lvl1pPr algn="l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divider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258800" y="2576885"/>
            <a:ext cx="4027984" cy="1500187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divider text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7" b="10254"/>
          <a:stretch/>
        </p:blipFill>
        <p:spPr>
          <a:xfrm>
            <a:off x="0" y="2852936"/>
            <a:ext cx="3338479" cy="40050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879" y="4149080"/>
            <a:ext cx="1934242" cy="2145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694564"/>
            <a:ext cx="856832" cy="95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59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lue 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86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2047" y="1513516"/>
            <a:ext cx="7452000" cy="1411428"/>
          </a:xfrm>
        </p:spPr>
        <p:txBody>
          <a:bodyPr anchor="b" anchorCtr="0"/>
          <a:lstStyle>
            <a:lvl1pPr algn="l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divider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2048" y="3068960"/>
            <a:ext cx="4027984" cy="1500187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divider text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00" y="3110400"/>
            <a:ext cx="3014951" cy="334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94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range 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3" t="2265" b="-1"/>
          <a:stretch/>
        </p:blipFill>
        <p:spPr>
          <a:xfrm>
            <a:off x="0" y="0"/>
            <a:ext cx="3703573" cy="42890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8400" y="4509120"/>
            <a:ext cx="74520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divider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32000" y="2864917"/>
            <a:ext cx="4028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divider text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200" y="619200"/>
            <a:ext cx="1934242" cy="214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41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urquoise 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2" t="17214" r="24749" b="7764"/>
          <a:stretch/>
        </p:blipFill>
        <p:spPr bwMode="auto">
          <a:xfrm>
            <a:off x="467544" y="4692939"/>
            <a:ext cx="1515988" cy="168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600" y="1490861"/>
            <a:ext cx="7452000" cy="1362075"/>
          </a:xfrm>
        </p:spPr>
        <p:txBody>
          <a:bodyPr anchor="b" anchorCtr="0"/>
          <a:lstStyle>
            <a:lvl1pPr algn="l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divider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248000" y="2996952"/>
            <a:ext cx="4028400" cy="1500187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divider text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00" y="421200"/>
            <a:ext cx="373218" cy="414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1123200"/>
            <a:ext cx="373218" cy="414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800" y="4287600"/>
            <a:ext cx="373218" cy="414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400" y="3232800"/>
            <a:ext cx="746436" cy="82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" y="4694400"/>
            <a:ext cx="1515590" cy="16812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000" y="5396400"/>
            <a:ext cx="879496" cy="975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000" y="5176800"/>
            <a:ext cx="645829" cy="7164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000" y="5828400"/>
            <a:ext cx="490051" cy="5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08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128000" cy="9941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1412776"/>
            <a:ext cx="7128000" cy="50405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6016" y="6525344"/>
            <a:ext cx="1080000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919AA-D00B-4E77-9B91-B1E5068E2341}" type="datetimeFigureOut">
              <a:rPr lang="en-GB" smtClean="0"/>
              <a:pPr/>
              <a:t>22/04/2020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47664" y="6525344"/>
            <a:ext cx="5184576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04248" y="6525343"/>
            <a:ext cx="720080" cy="216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EF0A6-3AD6-46C6-904F-214C7A02B065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95536" y="1268760"/>
            <a:ext cx="7128000" cy="0"/>
          </a:xfrm>
          <a:prstGeom prst="line">
            <a:avLst/>
          </a:prstGeom>
          <a:ln w="28575">
            <a:solidFill>
              <a:srgbClr val="734B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000" y="6238800"/>
            <a:ext cx="418653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0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62" r:id="rId3"/>
    <p:sldLayoutId id="2147483661" r:id="rId4"/>
    <p:sldLayoutId id="2147483660" r:id="rId5"/>
    <p:sldLayoutId id="2147483663" r:id="rId6"/>
    <p:sldLayoutId id="2147483651" r:id="rId7"/>
    <p:sldLayoutId id="2147483657" r:id="rId8"/>
    <p:sldLayoutId id="2147483659" r:id="rId9"/>
    <p:sldLayoutId id="2147483658" r:id="rId10"/>
    <p:sldLayoutId id="2147483652" r:id="rId11"/>
    <p:sldLayoutId id="2147483653" r:id="rId12"/>
    <p:sldLayoutId id="2147483654" r:id="rId13"/>
    <p:sldLayoutId id="2147483655" r:id="rId14"/>
    <p:sldLayoutId id="214748364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rgbClr val="007CD0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spcBef>
          <a:spcPct val="20000"/>
        </a:spcBef>
        <a:buClr>
          <a:srgbClr val="5BBDFF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6700" algn="l" defTabSz="914400" rtl="0" eaLnBrk="1" latinLnBrk="0" hangingPunct="1">
        <a:spcBef>
          <a:spcPct val="20000"/>
        </a:spcBef>
        <a:buClr>
          <a:srgbClr val="5BBDFF"/>
        </a:buClr>
        <a:buFont typeface="Calibri" panose="020F0502020204030204" pitchFamily="34" charset="0"/>
        <a:buChar char="‒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630238" indent="-185738" algn="l" defTabSz="914400" rtl="0" eaLnBrk="1" latinLnBrk="0" hangingPunct="1">
        <a:spcBef>
          <a:spcPct val="20000"/>
        </a:spcBef>
        <a:buClr>
          <a:srgbClr val="5BBDF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177800" algn="l" defTabSz="914400" rtl="0" eaLnBrk="1" latinLnBrk="0" hangingPunct="1">
        <a:spcBef>
          <a:spcPct val="20000"/>
        </a:spcBef>
        <a:buClr>
          <a:srgbClr val="5BBDFF"/>
        </a:buClr>
        <a:buFont typeface="Calibri" panose="020F0502020204030204" pitchFamily="34" charset="0"/>
        <a:buChar char="‒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85838" indent="-177800" algn="l" defTabSz="914400" rtl="0" eaLnBrk="1" latinLnBrk="0" hangingPunct="1">
        <a:spcBef>
          <a:spcPct val="20000"/>
        </a:spcBef>
        <a:buClr>
          <a:srgbClr val="5BBDFF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pip@the2getherpartnership.com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google.com/imgres?imgurl=http%3A%2F%2Fstmedia.startribune.com%2Fimages%2F1garmezy1126.jpg&amp;imgrefurl=http%3A%2F%2Fm.startribune.com%2Fnorman-garmezy-resilience-theory-pioneer%2F74195507%2F&amp;docid=7FZJ3uNJ6zes9M&amp;tbnid=BgRON_KvDWy28M%3A&amp;vet=10ahUKEwjs-LLH7q_kAhUKx4UKHYylAI8QMwhOKAMwAw..i&amp;w=350&amp;h=500&amp;client=safari&amp;bih=759&amp;biw=1107&amp;q=garmezy%20resilience&amp;ved=0ahUKEwjs-LLH7q_kAhUKx4UKHYylAI8QMwhOKAMwAw&amp;iact=mrc&amp;uact=8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hyperlink" Target="https://www.google.com/imgres?imgurl=http%3A%2F%2Fwww.scielo.org.za%2Fimg%2Frevistas%2Fsw%2Fv54n1%2F02f01.jpg&amp;imgrefurl=http%3A%2F%2Fwww.scielo.org.za%2Fscielo.php%3Fscript%3Dsci_arttext%26pid%3DS0037-80542018000100002&amp;docid=bJUzf_UnpjEN_M&amp;tbnid=orExPvYgatIOfM%3A&amp;vet=10ahUKEwjs-LLH7q_kAhUKx4UKHYylAI8QMwhLKAAwAA..i&amp;w=534&amp;h=335&amp;client=safari&amp;bih=759&amp;biw=1107&amp;q=garmezy%20resilience&amp;ved=0ahUKEwjs-LLH7q_kAhUKx4UKHYylAI8QMwhLKAAwAA&amp;iact=mrc&amp;uact=8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google.com/url?sa=i&amp;rct=j&amp;q=&amp;esrc=s&amp;source=images&amp;cd=&amp;ved=2ahUKEwjW66WJjbPkAhVKzoUKHV0eCZcQjRx6BAgBEAQ&amp;url=http%3A%2F%2Fnicolabusbyassociates.co.uk%2Fchange-curve%2F&amp;psig=AOvVaw0p8v14Z47RPp6JHuJBjcGk&amp;ust=1567546796435910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8CF28D-85C1-8244-83AE-9E549A521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87" y="1484784"/>
            <a:ext cx="8373626" cy="46892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C1C84A-4141-7D4C-9C9C-0F2C9FEEC7E7}"/>
              </a:ext>
            </a:extLst>
          </p:cNvPr>
          <p:cNvSpPr txBox="1"/>
          <p:nvPr/>
        </p:nvSpPr>
        <p:spPr>
          <a:xfrm>
            <a:off x="539552" y="5085184"/>
            <a:ext cx="64496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Building resilience in a complex world</a:t>
            </a:r>
          </a:p>
          <a:p>
            <a:r>
              <a:rPr lang="en-US" sz="2400" dirty="0"/>
              <a:t>Pip Haydock – The 2Gether Partnership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CBA4F4-693E-334F-A989-5C6E53E486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87" y="184254"/>
            <a:ext cx="2293521" cy="8684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9579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7BE3B-7A0F-5B47-8EA4-C907508AED43}"/>
              </a:ext>
            </a:extLst>
          </p:cNvPr>
          <p:cNvSpPr txBox="1">
            <a:spLocks/>
          </p:cNvSpPr>
          <p:nvPr/>
        </p:nvSpPr>
        <p:spPr>
          <a:xfrm>
            <a:off x="395536" y="260648"/>
            <a:ext cx="7632848" cy="113416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007CD0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US" sz="2100" b="1" dirty="0">
                <a:solidFill>
                  <a:srgbClr val="C00000"/>
                </a:solidFill>
              </a:rPr>
              <a:t>Try the ‘Life line’ activity to remind yourself … you have had tough times before and you came through it… and you will do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F1A6B-6C06-5B4F-AEBA-05863236B495}"/>
              </a:ext>
            </a:extLst>
          </p:cNvPr>
          <p:cNvSpPr txBox="1">
            <a:spLocks/>
          </p:cNvSpPr>
          <p:nvPr/>
        </p:nvSpPr>
        <p:spPr>
          <a:xfrm>
            <a:off x="3851920" y="1916832"/>
            <a:ext cx="4809956" cy="5112568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 fontScale="77500" lnSpcReduction="20000"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rgbClr val="5BBDF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6700" algn="l" defTabSz="914400" rtl="0" eaLnBrk="1" latinLnBrk="0" hangingPunct="1">
              <a:spcBef>
                <a:spcPct val="20000"/>
              </a:spcBef>
              <a:buClr>
                <a:srgbClr val="5BBDFF"/>
              </a:buClr>
              <a:buFont typeface="Calibri" panose="020F0502020204030204" pitchFamily="34" charset="0"/>
              <a:buChar char="‒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185738" algn="l" defTabSz="914400" rtl="0" eaLnBrk="1" latinLnBrk="0" hangingPunct="1">
              <a:spcBef>
                <a:spcPct val="20000"/>
              </a:spcBef>
              <a:buClr>
                <a:srgbClr val="5BBDF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177800" algn="l" defTabSz="914400" rtl="0" eaLnBrk="1" latinLnBrk="0" hangingPunct="1">
              <a:spcBef>
                <a:spcPct val="20000"/>
              </a:spcBef>
              <a:buClr>
                <a:srgbClr val="5BBDFF"/>
              </a:buClr>
              <a:buFont typeface="Calibri" panose="020F0502020204030204" pitchFamily="34" charset="0"/>
              <a:buChar char="‒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5838" indent="-177800" algn="l" defTabSz="914400" rtl="0" eaLnBrk="1" latinLnBrk="0" hangingPunct="1">
              <a:spcBef>
                <a:spcPct val="20000"/>
              </a:spcBef>
              <a:buClr>
                <a:srgbClr val="5BBDFF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350" dirty="0">
              <a:solidFill>
                <a:srgbClr val="000000"/>
              </a:solidFill>
            </a:endParaRPr>
          </a:p>
          <a:p>
            <a:pPr>
              <a:buFontTx/>
              <a:buChar char="-"/>
            </a:pPr>
            <a:endParaRPr lang="en-US" sz="1300" dirty="0">
              <a:solidFill>
                <a:srgbClr val="000000"/>
              </a:solidFill>
            </a:endParaRPr>
          </a:p>
          <a:p>
            <a:pPr marL="228600" indent="-228600">
              <a:buAutoNum type="arabicPeriod"/>
            </a:pPr>
            <a:r>
              <a:rPr lang="en-US" sz="2300" dirty="0">
                <a:solidFill>
                  <a:srgbClr val="000000"/>
                </a:solidFill>
              </a:rPr>
              <a:t>Get some paper &amp; a pen… different colours help but are not essential</a:t>
            </a:r>
          </a:p>
          <a:p>
            <a:pPr marL="228600" indent="-228600">
              <a:buAutoNum type="arabicPeriod"/>
            </a:pPr>
            <a:r>
              <a:rPr lang="en-US" sz="2300" dirty="0">
                <a:solidFill>
                  <a:srgbClr val="000000"/>
                </a:solidFill>
              </a:rPr>
              <a:t>Draw 2 axis of a graph…vertical are the highs and lows of your life, the horizontal is time</a:t>
            </a:r>
          </a:p>
          <a:p>
            <a:pPr marL="228600" indent="-228600">
              <a:buAutoNum type="arabicPeriod"/>
            </a:pPr>
            <a:r>
              <a:rPr lang="en-US" sz="2300" dirty="0">
                <a:solidFill>
                  <a:srgbClr val="000000"/>
                </a:solidFill>
              </a:rPr>
              <a:t>Choose a time period… it could be your whole life, it could be between two significant points in time where there was challenge around</a:t>
            </a:r>
          </a:p>
          <a:p>
            <a:pPr marL="228600" indent="-228600">
              <a:buAutoNum type="arabicPeriod"/>
            </a:pPr>
            <a:r>
              <a:rPr lang="en-US" sz="2300" dirty="0">
                <a:solidFill>
                  <a:srgbClr val="000000"/>
                </a:solidFill>
              </a:rPr>
              <a:t>You might decide to do two lines … one for home and one for work</a:t>
            </a:r>
          </a:p>
          <a:p>
            <a:pPr marL="228600" indent="-228600">
              <a:buAutoNum type="arabicPeriod"/>
            </a:pPr>
            <a:r>
              <a:rPr lang="en-US" sz="2300" dirty="0">
                <a:solidFill>
                  <a:srgbClr val="000000"/>
                </a:solidFill>
              </a:rPr>
              <a:t>Draw in the highs and the lows</a:t>
            </a:r>
          </a:p>
          <a:p>
            <a:pPr marL="228600" indent="-228600">
              <a:buAutoNum type="arabicPeriod"/>
            </a:pPr>
            <a:r>
              <a:rPr lang="en-US" sz="2300" dirty="0">
                <a:solidFill>
                  <a:srgbClr val="000000"/>
                </a:solidFill>
              </a:rPr>
              <a:t>When you have finished notice:</a:t>
            </a:r>
          </a:p>
          <a:p>
            <a:pPr marL="609600" indent="-342900">
              <a:buFontTx/>
              <a:buChar char="-"/>
            </a:pPr>
            <a:r>
              <a:rPr lang="en-US" sz="2300" dirty="0">
                <a:solidFill>
                  <a:srgbClr val="000000"/>
                </a:solidFill>
              </a:rPr>
              <a:t>what did you learn at the time or have you learned as a result of the exercise?</a:t>
            </a:r>
          </a:p>
          <a:p>
            <a:pPr marL="609600" indent="-342900">
              <a:buFontTx/>
              <a:buChar char="-"/>
            </a:pPr>
            <a:r>
              <a:rPr lang="en-US" sz="2300" dirty="0">
                <a:solidFill>
                  <a:srgbClr val="000000"/>
                </a:solidFill>
              </a:rPr>
              <a:t>What was/ is important to you</a:t>
            </a:r>
          </a:p>
          <a:p>
            <a:pPr marL="609600" indent="-342900">
              <a:buFontTx/>
              <a:buChar char="-"/>
            </a:pPr>
            <a:r>
              <a:rPr lang="en-US" sz="2300" dirty="0">
                <a:solidFill>
                  <a:srgbClr val="000000"/>
                </a:solidFill>
              </a:rPr>
              <a:t>What values were/ are important to you?</a:t>
            </a:r>
          </a:p>
          <a:p>
            <a:pPr marL="609600" indent="-342900">
              <a:buFontTx/>
              <a:buChar char="-"/>
            </a:pPr>
            <a:r>
              <a:rPr lang="en-US" sz="2300" dirty="0">
                <a:solidFill>
                  <a:srgbClr val="000000"/>
                </a:solidFill>
              </a:rPr>
              <a:t>Which of the above can help you in your current difficult situation?</a:t>
            </a:r>
          </a:p>
          <a:p>
            <a:pPr marL="266700" indent="0">
              <a:buNone/>
            </a:pPr>
            <a:endParaRPr lang="en-US" sz="2300" dirty="0">
              <a:solidFill>
                <a:srgbClr val="000000"/>
              </a:solidFill>
            </a:endParaRPr>
          </a:p>
          <a:p>
            <a:pPr marL="609600" indent="-342900">
              <a:buFontTx/>
              <a:buChar char="-"/>
            </a:pPr>
            <a:endParaRPr lang="en-US" sz="2300" dirty="0">
              <a:solidFill>
                <a:srgbClr val="000000"/>
              </a:solidFill>
            </a:endParaRPr>
          </a:p>
          <a:p>
            <a:pPr marL="609600" indent="-342900">
              <a:buFontTx/>
              <a:buChar char="-"/>
            </a:pPr>
            <a:endParaRPr lang="en-US" sz="23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300" dirty="0">
              <a:solidFill>
                <a:srgbClr val="000000"/>
              </a:solidFill>
            </a:endParaRPr>
          </a:p>
          <a:p>
            <a:pPr marL="228600" indent="-228600">
              <a:buAutoNum type="arabicPeriod"/>
            </a:pPr>
            <a:endParaRPr lang="en-US" sz="23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0F46146-FA97-384A-9642-5F28BB0DE66E}"/>
                  </a:ext>
                </a:extLst>
              </p14:cNvPr>
              <p14:cNvContentPartPr/>
              <p14:nvPr/>
            </p14:nvContentPartPr>
            <p14:xfrm>
              <a:off x="7929940" y="2016482"/>
              <a:ext cx="270" cy="27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0F46146-FA97-384A-9642-5F28BB0DE66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23190" y="2009732"/>
                <a:ext cx="13500" cy="135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F9F2B178-B430-EB4B-B42F-9E549F9C4D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763" y="1620241"/>
            <a:ext cx="3479133" cy="418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82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AC595-DFCF-4840-BE52-CC1C6E290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4638"/>
            <a:ext cx="8208912" cy="994122"/>
          </a:xfrm>
        </p:spPr>
        <p:txBody>
          <a:bodyPr/>
          <a:lstStyle/>
          <a:p>
            <a:r>
              <a:rPr lang="en-US" dirty="0"/>
              <a:t>Pip’s top tips for building resilience in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6CD9C-C26D-D945-BFF7-EE78A7C39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2904"/>
            <a:ext cx="8208912" cy="5038424"/>
          </a:xfrm>
        </p:spPr>
        <p:txBody>
          <a:bodyPr/>
          <a:lstStyle/>
          <a:p>
            <a:r>
              <a:rPr lang="en-US" sz="2000" b="1" dirty="0">
                <a:solidFill>
                  <a:schemeClr val="accent5"/>
                </a:solidFill>
              </a:rPr>
              <a:t>Find your own relaxation techniques</a:t>
            </a:r>
            <a:r>
              <a:rPr lang="en-US" sz="2000" dirty="0"/>
              <a:t>… yoga, have a bath, listen to music, focus on your breath, dig the garden, go for a walk…and </a:t>
            </a:r>
            <a:r>
              <a:rPr lang="en-US" sz="2000" b="1" dirty="0">
                <a:solidFill>
                  <a:schemeClr val="accent1"/>
                </a:solidFill>
              </a:rPr>
              <a:t>SET ASIDE TIME TO DO IT</a:t>
            </a:r>
          </a:p>
          <a:p>
            <a:r>
              <a:rPr lang="en-US" sz="2000" b="1" dirty="0">
                <a:solidFill>
                  <a:schemeClr val="accent5"/>
                </a:solidFill>
              </a:rPr>
              <a:t>Notice when others (or you) </a:t>
            </a:r>
            <a:r>
              <a:rPr lang="en-US" sz="2000" dirty="0"/>
              <a:t>are placing unrealistic demands on yourself </a:t>
            </a:r>
          </a:p>
          <a:p>
            <a:r>
              <a:rPr lang="en-US" sz="2000" b="1" dirty="0">
                <a:solidFill>
                  <a:schemeClr val="accent5"/>
                </a:solidFill>
              </a:rPr>
              <a:t>Take up a new interest or hobby</a:t>
            </a:r>
            <a:r>
              <a:rPr lang="en-US" sz="2000" dirty="0"/>
              <a:t>… something to take your mind off the day to day</a:t>
            </a:r>
          </a:p>
          <a:p>
            <a:r>
              <a:rPr lang="en-US" sz="2000" b="1" dirty="0">
                <a:solidFill>
                  <a:schemeClr val="accent5"/>
                </a:solidFill>
              </a:rPr>
              <a:t>Make time for friends and people </a:t>
            </a:r>
            <a:r>
              <a:rPr lang="en-US" sz="2000" dirty="0"/>
              <a:t>that make you laugh/ smile and allow you to talk</a:t>
            </a:r>
          </a:p>
          <a:p>
            <a:r>
              <a:rPr lang="en-US" sz="2000" b="1" dirty="0">
                <a:solidFill>
                  <a:schemeClr val="accent5"/>
                </a:solidFill>
              </a:rPr>
              <a:t>Remind yourself </a:t>
            </a:r>
            <a:r>
              <a:rPr lang="en-US" sz="2000" dirty="0"/>
              <a:t>of small things you can be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accent5"/>
                </a:solidFill>
              </a:rPr>
              <a:t>grateful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000" dirty="0"/>
              <a:t>for… even if it is as small (or as big) as you are breathing..</a:t>
            </a:r>
          </a:p>
          <a:p>
            <a:r>
              <a:rPr lang="en-US" sz="2000" dirty="0"/>
              <a:t>Remember times when you have got through tough things before… what did you learn</a:t>
            </a:r>
          </a:p>
          <a:p>
            <a:r>
              <a:rPr lang="en-US" sz="2000" b="1" dirty="0">
                <a:solidFill>
                  <a:schemeClr val="accent5"/>
                </a:solidFill>
              </a:rPr>
              <a:t>Take one step at a time</a:t>
            </a:r>
            <a:r>
              <a:rPr lang="en-US" sz="2000" dirty="0"/>
              <a:t>… you don’t have to do everything today</a:t>
            </a:r>
          </a:p>
          <a:p>
            <a:r>
              <a:rPr lang="en-US" sz="2000" b="1" dirty="0">
                <a:solidFill>
                  <a:schemeClr val="accent5"/>
                </a:solidFill>
              </a:rPr>
              <a:t>Be kind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en-US" sz="2000" dirty="0"/>
              <a:t>Treat yourself as a kind friend would.  Make your inner self talk that of a kind friend… see next slide…</a:t>
            </a:r>
          </a:p>
        </p:txBody>
      </p:sp>
    </p:spTree>
    <p:extLst>
      <p:ext uri="{BB962C8B-B14F-4D97-AF65-F5344CB8AC3E}">
        <p14:creationId xmlns:p14="http://schemas.microsoft.com/office/powerpoint/2010/main" val="3343820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347439-251D-994F-AE2C-CC1DC63BA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030" y="350652"/>
            <a:ext cx="3942230" cy="55986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7E33F6-B355-A441-A374-01B4CA9F074C}"/>
              </a:ext>
            </a:extLst>
          </p:cNvPr>
          <p:cNvSpPr txBox="1"/>
          <p:nvPr/>
        </p:nvSpPr>
        <p:spPr>
          <a:xfrm>
            <a:off x="5868144" y="6237312"/>
            <a:ext cx="1425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Jeff Foster</a:t>
            </a:r>
          </a:p>
        </p:txBody>
      </p:sp>
    </p:spTree>
    <p:extLst>
      <p:ext uri="{BB962C8B-B14F-4D97-AF65-F5344CB8AC3E}">
        <p14:creationId xmlns:p14="http://schemas.microsoft.com/office/powerpoint/2010/main" val="3806222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CACD91-449B-CB45-87B9-E2E9139A9CB3}"/>
              </a:ext>
            </a:extLst>
          </p:cNvPr>
          <p:cNvSpPr txBox="1"/>
          <p:nvPr/>
        </p:nvSpPr>
        <p:spPr>
          <a:xfrm>
            <a:off x="2699403" y="1556792"/>
            <a:ext cx="3776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Thank you and stay well!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4CBFBA-8E6A-4B47-97AD-E712F307AD09}"/>
              </a:ext>
            </a:extLst>
          </p:cNvPr>
          <p:cNvSpPr txBox="1"/>
          <p:nvPr/>
        </p:nvSpPr>
        <p:spPr>
          <a:xfrm>
            <a:off x="2930076" y="5877272"/>
            <a:ext cx="33156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pip@the2getherpartnership.com</a:t>
            </a:r>
            <a:endParaRPr lang="en-US" dirty="0"/>
          </a:p>
          <a:p>
            <a:endParaRPr lang="en-US" dirty="0"/>
          </a:p>
          <a:p>
            <a:r>
              <a:rPr lang="en-US" dirty="0"/>
              <a:t>www.the2getherpartnership.com</a:t>
            </a:r>
          </a:p>
        </p:txBody>
      </p:sp>
    </p:spTree>
    <p:extLst>
      <p:ext uri="{BB962C8B-B14F-4D97-AF65-F5344CB8AC3E}">
        <p14:creationId xmlns:p14="http://schemas.microsoft.com/office/powerpoint/2010/main" val="3405188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56FDCA-89CA-CE45-AB2F-B859A9526B16}"/>
              </a:ext>
            </a:extLst>
          </p:cNvPr>
          <p:cNvSpPr txBox="1"/>
          <p:nvPr/>
        </p:nvSpPr>
        <p:spPr>
          <a:xfrm>
            <a:off x="258443" y="1338561"/>
            <a:ext cx="8111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1. What does resilience mean to you?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8B07D2-A4E1-FE42-99C4-C6451A35080F}"/>
              </a:ext>
            </a:extLst>
          </p:cNvPr>
          <p:cNvSpPr txBox="1"/>
          <p:nvPr/>
        </p:nvSpPr>
        <p:spPr>
          <a:xfrm>
            <a:off x="327439" y="2081114"/>
            <a:ext cx="71778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2. How do you know you have it?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C7C414-9C7B-3E40-BA56-E08DA25B26B4}"/>
              </a:ext>
            </a:extLst>
          </p:cNvPr>
          <p:cNvSpPr txBox="1"/>
          <p:nvPr/>
        </p:nvSpPr>
        <p:spPr>
          <a:xfrm>
            <a:off x="327439" y="2938366"/>
            <a:ext cx="81708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3. How do you know when you don’t?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36E06B-0E21-1C45-8950-8EC5965366E9}"/>
              </a:ext>
            </a:extLst>
          </p:cNvPr>
          <p:cNvSpPr txBox="1"/>
          <p:nvPr/>
        </p:nvSpPr>
        <p:spPr>
          <a:xfrm>
            <a:off x="179512" y="252984"/>
            <a:ext cx="85234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  <a:latin typeface="+mj-lt"/>
              </a:rPr>
              <a:t>A few questions before we start…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8E1E80-6324-2446-871F-F156792FCFD8}"/>
              </a:ext>
            </a:extLst>
          </p:cNvPr>
          <p:cNvSpPr txBox="1"/>
          <p:nvPr/>
        </p:nvSpPr>
        <p:spPr>
          <a:xfrm>
            <a:off x="323528" y="3790682"/>
            <a:ext cx="50372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4. Why does it matter?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EE17AD-30DF-7243-B528-F6AB2E58D385}"/>
              </a:ext>
            </a:extLst>
          </p:cNvPr>
          <p:cNvSpPr txBox="1"/>
          <p:nvPr/>
        </p:nvSpPr>
        <p:spPr>
          <a:xfrm>
            <a:off x="323528" y="4642789"/>
            <a:ext cx="85109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5. Can we do anything to make us more </a:t>
            </a:r>
          </a:p>
          <a:p>
            <a:r>
              <a:rPr lang="en-US" sz="4000" dirty="0"/>
              <a:t>resilient? </a:t>
            </a:r>
          </a:p>
        </p:txBody>
      </p:sp>
    </p:spTree>
    <p:extLst>
      <p:ext uri="{BB962C8B-B14F-4D97-AF65-F5344CB8AC3E}">
        <p14:creationId xmlns:p14="http://schemas.microsoft.com/office/powerpoint/2010/main" val="292383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garmezy resilience">
            <a:hlinkClick r:id="rId2"/>
            <a:extLst>
              <a:ext uri="{FF2B5EF4-FFF2-40B4-BE49-F238E27FC236}">
                <a16:creationId xmlns:a16="http://schemas.microsoft.com/office/drawing/2014/main" id="{0783A2CE-E009-A94E-AD02-BFA6932DE8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" r="2" b="2"/>
          <a:stretch/>
        </p:blipFill>
        <p:spPr bwMode="auto">
          <a:xfrm>
            <a:off x="16" y="1824520"/>
            <a:ext cx="2822869" cy="417623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03F85E4-4C94-6E48-98A2-FEEA6AA5F2EF}"/>
              </a:ext>
            </a:extLst>
          </p:cNvPr>
          <p:cNvSpPr txBox="1">
            <a:spLocks/>
          </p:cNvSpPr>
          <p:nvPr/>
        </p:nvSpPr>
        <p:spPr>
          <a:xfrm>
            <a:off x="251520" y="149697"/>
            <a:ext cx="4939868" cy="9646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007CD0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US" sz="3200" dirty="0"/>
              <a:t>What is Resilience?</a:t>
            </a:r>
          </a:p>
        </p:txBody>
      </p:sp>
      <p:pic>
        <p:nvPicPr>
          <p:cNvPr id="4" name="Picture 4" descr="Image result for garmezy resilience">
            <a:hlinkClick r:id="rId4"/>
            <a:extLst>
              <a:ext uri="{FF2B5EF4-FFF2-40B4-BE49-F238E27FC236}">
                <a16:creationId xmlns:a16="http://schemas.microsoft.com/office/drawing/2014/main" id="{CAB525A2-0BF7-CD40-8231-ED9CFBC067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3"/>
          <a:stretch/>
        </p:blipFill>
        <p:spPr bwMode="auto">
          <a:xfrm>
            <a:off x="3573177" y="1902299"/>
            <a:ext cx="4293257" cy="228686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862079-B626-1343-A408-90AD7FBEBFF2}"/>
              </a:ext>
            </a:extLst>
          </p:cNvPr>
          <p:cNvSpPr txBox="1">
            <a:spLocks/>
          </p:cNvSpPr>
          <p:nvPr/>
        </p:nvSpPr>
        <p:spPr>
          <a:xfrm>
            <a:off x="3788420" y="1519510"/>
            <a:ext cx="4939867" cy="305010"/>
          </a:xfrm>
          <a:prstGeom prst="roundRect">
            <a:avLst/>
          </a:prstGeom>
        </p:spPr>
        <p:txBody>
          <a:bodyPr>
            <a:normAutofit fontScale="92500" lnSpcReduction="20000"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rgbClr val="5BBDF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6700" algn="l" defTabSz="914400" rtl="0" eaLnBrk="1" latinLnBrk="0" hangingPunct="1">
              <a:spcBef>
                <a:spcPct val="20000"/>
              </a:spcBef>
              <a:buClr>
                <a:srgbClr val="5BBDFF"/>
              </a:buClr>
              <a:buFont typeface="Calibri" panose="020F0502020204030204" pitchFamily="34" charset="0"/>
              <a:buChar char="‒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185738" algn="l" defTabSz="914400" rtl="0" eaLnBrk="1" latinLnBrk="0" hangingPunct="1">
              <a:spcBef>
                <a:spcPct val="20000"/>
              </a:spcBef>
              <a:buClr>
                <a:srgbClr val="5BBDF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177800" algn="l" defTabSz="914400" rtl="0" eaLnBrk="1" latinLnBrk="0" hangingPunct="1">
              <a:spcBef>
                <a:spcPct val="20000"/>
              </a:spcBef>
              <a:buClr>
                <a:srgbClr val="5BBDFF"/>
              </a:buClr>
              <a:buFont typeface="Calibri" panose="020F0502020204030204" pitchFamily="34" charset="0"/>
              <a:buChar char="‒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5838" indent="-177800" algn="l" defTabSz="914400" rtl="0" eaLnBrk="1" latinLnBrk="0" hangingPunct="1">
              <a:spcBef>
                <a:spcPct val="20000"/>
              </a:spcBef>
              <a:buClr>
                <a:srgbClr val="5BBDFF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500" dirty="0"/>
              <a:t>Garmezy (1973)</a:t>
            </a:r>
          </a:p>
          <a:p>
            <a:pPr marL="0" indent="0">
              <a:buNone/>
            </a:pPr>
            <a:endParaRPr lang="en-GB" sz="1500" dirty="0"/>
          </a:p>
          <a:p>
            <a:pPr marL="0" indent="0">
              <a:buNone/>
            </a:pPr>
            <a:endParaRPr lang="en-US" sz="15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504B6E-CBBD-514B-8B55-D9302BDE05FC}"/>
              </a:ext>
            </a:extLst>
          </p:cNvPr>
          <p:cNvSpPr/>
          <p:nvPr/>
        </p:nvSpPr>
        <p:spPr>
          <a:xfrm>
            <a:off x="3337339" y="4365104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350" dirty="0"/>
              <a:t>Psychological Resilience is defined as “an individual’s ability to properly adapt to </a:t>
            </a:r>
            <a:r>
              <a:rPr lang="en-US" sz="1350" dirty="0"/>
              <a:t>stress</a:t>
            </a:r>
            <a:r>
              <a:rPr lang="en-GB" sz="1350" dirty="0"/>
              <a:t> and adversity”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CC73CE-6E10-3249-A138-DC8B8623C1F5}"/>
              </a:ext>
            </a:extLst>
          </p:cNvPr>
          <p:cNvSpPr txBox="1"/>
          <p:nvPr/>
        </p:nvSpPr>
        <p:spPr>
          <a:xfrm>
            <a:off x="3573177" y="5085184"/>
            <a:ext cx="5025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 sometimes termed how well you “bounce back” </a:t>
            </a:r>
          </a:p>
          <a:p>
            <a:r>
              <a:rPr lang="en-US" dirty="0"/>
              <a:t>From challenges that come your way…</a:t>
            </a:r>
          </a:p>
        </p:txBody>
      </p:sp>
    </p:spTree>
    <p:extLst>
      <p:ext uri="{BB962C8B-B14F-4D97-AF65-F5344CB8AC3E}">
        <p14:creationId xmlns:p14="http://schemas.microsoft.com/office/powerpoint/2010/main" val="21483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3">
            <a:extLst>
              <a:ext uri="{FF2B5EF4-FFF2-40B4-BE49-F238E27FC236}">
                <a16:creationId xmlns:a16="http://schemas.microsoft.com/office/drawing/2014/main" id="{0C4C8BBF-B232-9F4E-A001-07A9FF2BB53E}"/>
              </a:ext>
            </a:extLst>
          </p:cNvPr>
          <p:cNvSpPr/>
          <p:nvPr/>
        </p:nvSpPr>
        <p:spPr>
          <a:xfrm>
            <a:off x="708245" y="4270440"/>
            <a:ext cx="7195305" cy="288032"/>
          </a:xfrm>
          <a:prstGeom prst="leftRightArrow">
            <a:avLst/>
          </a:prstGeom>
          <a:gradFill>
            <a:gsLst>
              <a:gs pos="60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  <a:gs pos="99000">
                <a:schemeClr val="accent2">
                  <a:lumMod val="60000"/>
                  <a:lumOff val="40000"/>
                </a:schemeClr>
              </a:gs>
            </a:gsLst>
            <a:lin ang="66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A496F3-D99F-0443-AB90-8F8D7D170A9E}"/>
              </a:ext>
            </a:extLst>
          </p:cNvPr>
          <p:cNvSpPr txBox="1"/>
          <p:nvPr/>
        </p:nvSpPr>
        <p:spPr>
          <a:xfrm>
            <a:off x="860601" y="3704392"/>
            <a:ext cx="150749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Self Confident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Adaptive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Playful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High Self Esteem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46B1A-2053-F444-A345-7E7F3E43525A}"/>
              </a:ext>
            </a:extLst>
          </p:cNvPr>
          <p:cNvSpPr txBox="1"/>
          <p:nvPr/>
        </p:nvSpPr>
        <p:spPr>
          <a:xfrm>
            <a:off x="4521302" y="3284460"/>
            <a:ext cx="1020891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Tired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Sleepless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Anxious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Stressed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Anti-Social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Inflexible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672B1-ECD0-BC46-81D0-80AE64B6615C}"/>
              </a:ext>
            </a:extLst>
          </p:cNvPr>
          <p:cNvSpPr txBox="1"/>
          <p:nvPr/>
        </p:nvSpPr>
        <p:spPr>
          <a:xfrm>
            <a:off x="5538030" y="3138852"/>
            <a:ext cx="977549" cy="283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Quiet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Absent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Tearful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Unreliable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Angry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Unfriendly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5C6FE4-917E-5D42-A067-DDF2CDBD225A}"/>
              </a:ext>
            </a:extLst>
          </p:cNvPr>
          <p:cNvSpPr txBox="1"/>
          <p:nvPr/>
        </p:nvSpPr>
        <p:spPr>
          <a:xfrm>
            <a:off x="2060165" y="3591990"/>
            <a:ext cx="1537046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Flexible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Can-do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Empathic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Sympathetic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Good Friendships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73F635-26AE-564B-A2A2-19F8C33FF365}"/>
              </a:ext>
            </a:extLst>
          </p:cNvPr>
          <p:cNvSpPr/>
          <p:nvPr/>
        </p:nvSpPr>
        <p:spPr>
          <a:xfrm>
            <a:off x="6588224" y="2996952"/>
            <a:ext cx="1221837" cy="283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Depressed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Anxious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Paranoid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Eating Issues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Alcohol reliance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Drug Taking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Gambling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Self Harming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FE11CC-41C1-6648-81E9-A60662AD7B16}"/>
              </a:ext>
            </a:extLst>
          </p:cNvPr>
          <p:cNvSpPr txBox="1"/>
          <p:nvPr/>
        </p:nvSpPr>
        <p:spPr>
          <a:xfrm>
            <a:off x="3426627" y="3446044"/>
            <a:ext cx="1176523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Expectations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Optimistic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Personal </a:t>
            </a: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Expressive</a:t>
            </a:r>
          </a:p>
          <a:p>
            <a:endParaRPr lang="en-US" sz="105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Friendly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D84C0D-1810-284C-82A7-BC45C174C1E3}"/>
              </a:ext>
            </a:extLst>
          </p:cNvPr>
          <p:cNvSpPr txBox="1"/>
          <p:nvPr/>
        </p:nvSpPr>
        <p:spPr>
          <a:xfrm>
            <a:off x="688773" y="265209"/>
            <a:ext cx="74888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  <a:latin typeface="+mj-lt"/>
              </a:rPr>
              <a:t>How do you know if you’re Resilient..</a:t>
            </a:r>
          </a:p>
          <a:p>
            <a:pPr algn="ctr"/>
            <a:r>
              <a:rPr lang="en-US" sz="3200" dirty="0">
                <a:solidFill>
                  <a:srgbClr val="0070C0"/>
                </a:solidFill>
                <a:latin typeface="+mj-lt"/>
              </a:rPr>
              <a:t> Or not so?</a:t>
            </a:r>
          </a:p>
          <a:p>
            <a:pPr algn="ctr"/>
            <a:r>
              <a:rPr lang="en-US" sz="3200" dirty="0">
                <a:solidFill>
                  <a:srgbClr val="7030A0"/>
                </a:solidFill>
                <a:latin typeface="+mj-lt"/>
              </a:rPr>
              <a:t>Spectrum of Behaviors  </a:t>
            </a:r>
          </a:p>
          <a:p>
            <a:pPr algn="ctr"/>
            <a:r>
              <a:rPr lang="en-US" sz="3200" dirty="0">
                <a:solidFill>
                  <a:srgbClr val="7030A0"/>
                </a:solidFill>
                <a:latin typeface="+mj-lt"/>
              </a:rPr>
              <a:t>from </a:t>
            </a:r>
          </a:p>
          <a:p>
            <a:pPr algn="ctr"/>
            <a:r>
              <a:rPr lang="en-US" sz="3200" dirty="0">
                <a:solidFill>
                  <a:srgbClr val="7030A0"/>
                </a:solidFill>
                <a:latin typeface="+mj-lt"/>
              </a:rPr>
              <a:t>Highly Resilient to Mal-functioning  </a:t>
            </a:r>
          </a:p>
        </p:txBody>
      </p:sp>
    </p:spTree>
    <p:extLst>
      <p:ext uri="{BB962C8B-B14F-4D97-AF65-F5344CB8AC3E}">
        <p14:creationId xmlns:p14="http://schemas.microsoft.com/office/powerpoint/2010/main" val="1411413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9F38F-37A5-8247-A9F3-5B3611B1C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we at times more resilient than others?</a:t>
            </a:r>
          </a:p>
        </p:txBody>
      </p:sp>
    </p:spTree>
    <p:extLst>
      <p:ext uri="{BB962C8B-B14F-4D97-AF65-F5344CB8AC3E}">
        <p14:creationId xmlns:p14="http://schemas.microsoft.com/office/powerpoint/2010/main" val="4050009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A2147-1322-0246-ACBE-CF42141AB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994122"/>
          </a:xfrm>
        </p:spPr>
        <p:txBody>
          <a:bodyPr/>
          <a:lstStyle/>
          <a:p>
            <a:r>
              <a:rPr lang="en-US" dirty="0"/>
              <a:t>Why are we sometimes more resilient than others?… factors include….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9CB07-3408-EC46-946A-A24A9A1FE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12776"/>
            <a:ext cx="7848872" cy="5038424"/>
          </a:xfrm>
        </p:spPr>
        <p:txBody>
          <a:bodyPr/>
          <a:lstStyle/>
          <a:p>
            <a:pPr>
              <a:spcBef>
                <a:spcPts val="72"/>
              </a:spcBef>
            </a:pPr>
            <a:r>
              <a:rPr lang="en-US" sz="2800" b="1" dirty="0">
                <a:solidFill>
                  <a:schemeClr val="accent5"/>
                </a:solidFill>
              </a:rPr>
              <a:t>Sleep</a:t>
            </a:r>
            <a:r>
              <a:rPr lang="en-US" sz="2800" dirty="0"/>
              <a:t> – kids/ dogs/neighbours kept you awake/working late or long shifts</a:t>
            </a:r>
          </a:p>
          <a:p>
            <a:pPr marL="0" indent="0">
              <a:spcBef>
                <a:spcPts val="72"/>
              </a:spcBef>
              <a:buNone/>
            </a:pPr>
            <a:endParaRPr lang="en-US" sz="2800" dirty="0"/>
          </a:p>
          <a:p>
            <a:pPr>
              <a:spcBef>
                <a:spcPts val="72"/>
              </a:spcBef>
            </a:pPr>
            <a:r>
              <a:rPr lang="en-US" sz="2800" b="1" dirty="0">
                <a:solidFill>
                  <a:schemeClr val="accent5"/>
                </a:solidFill>
              </a:rPr>
              <a:t>Eating</a:t>
            </a:r>
            <a:r>
              <a:rPr lang="en-US" sz="2800" dirty="0"/>
              <a:t> /drinking too many unhealthy things</a:t>
            </a:r>
          </a:p>
          <a:p>
            <a:pPr marL="0" indent="0">
              <a:spcBef>
                <a:spcPts val="72"/>
              </a:spcBef>
              <a:buNone/>
            </a:pPr>
            <a:endParaRPr lang="en-US" sz="2800" dirty="0"/>
          </a:p>
          <a:p>
            <a:pPr>
              <a:spcBef>
                <a:spcPts val="72"/>
              </a:spcBef>
            </a:pPr>
            <a:r>
              <a:rPr lang="en-US" sz="2800" b="1" dirty="0">
                <a:solidFill>
                  <a:schemeClr val="accent5"/>
                </a:solidFill>
              </a:rPr>
              <a:t>Lack of physical activity </a:t>
            </a:r>
            <a:r>
              <a:rPr lang="en-US" sz="2800" dirty="0"/>
              <a:t>- enough exercise</a:t>
            </a:r>
          </a:p>
          <a:p>
            <a:pPr marL="0" indent="0">
              <a:spcBef>
                <a:spcPts val="72"/>
              </a:spcBef>
              <a:buNone/>
            </a:pPr>
            <a:endParaRPr lang="en-US" sz="2800" dirty="0"/>
          </a:p>
          <a:p>
            <a:pPr>
              <a:spcBef>
                <a:spcPts val="72"/>
              </a:spcBef>
            </a:pPr>
            <a:r>
              <a:rPr lang="en-US" sz="2800" b="1" dirty="0">
                <a:solidFill>
                  <a:schemeClr val="accent5"/>
                </a:solidFill>
              </a:rPr>
              <a:t>Worry</a:t>
            </a:r>
            <a:r>
              <a:rPr lang="en-US" sz="2800" dirty="0"/>
              <a:t> about family/ job/ health</a:t>
            </a:r>
          </a:p>
          <a:p>
            <a:pPr marL="0" indent="0">
              <a:spcBef>
                <a:spcPts val="72"/>
              </a:spcBef>
              <a:buNone/>
            </a:pPr>
            <a:endParaRPr lang="en-US" sz="2800" dirty="0"/>
          </a:p>
          <a:p>
            <a:pPr>
              <a:spcBef>
                <a:spcPts val="72"/>
              </a:spcBef>
            </a:pPr>
            <a:r>
              <a:rPr lang="en-US" sz="2800" b="1" dirty="0">
                <a:solidFill>
                  <a:schemeClr val="accent5"/>
                </a:solidFill>
              </a:rPr>
              <a:t>Too much </a:t>
            </a:r>
            <a:r>
              <a:rPr lang="en-US" sz="2800" dirty="0"/>
              <a:t>going on / how in control we feel/ too much </a:t>
            </a:r>
            <a:r>
              <a:rPr lang="en-US" sz="2800" b="1" dirty="0">
                <a:solidFill>
                  <a:schemeClr val="accent5"/>
                </a:solidFill>
              </a:rPr>
              <a:t>change</a:t>
            </a:r>
            <a:r>
              <a:rPr lang="en-US" sz="2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363801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900DFE-4C33-D641-9F6A-0066CBFA7E24}"/>
              </a:ext>
            </a:extLst>
          </p:cNvPr>
          <p:cNvSpPr txBox="1"/>
          <p:nvPr/>
        </p:nvSpPr>
        <p:spPr>
          <a:xfrm>
            <a:off x="218424" y="1268760"/>
            <a:ext cx="1819824" cy="4664218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68580" tIns="34290" rIns="68580" bIns="3429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Your resilience can be a factor of how much change is going on around you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Human response to change example…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1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Adapted from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1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Elizabeth Kubler-Ross</a:t>
            </a:r>
          </a:p>
        </p:txBody>
      </p:sp>
      <p:pic>
        <p:nvPicPr>
          <p:cNvPr id="2050" name="Picture 2" descr="Image result for change curve">
            <a:hlinkClick r:id="rId2"/>
            <a:extLst>
              <a:ext uri="{FF2B5EF4-FFF2-40B4-BE49-F238E27FC236}">
                <a16:creationId xmlns:a16="http://schemas.microsoft.com/office/drawing/2014/main" id="{D660F390-5C3A-7146-B16E-2E70D70B0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9107" y="342662"/>
            <a:ext cx="5414095" cy="258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F1FAA2-F7A9-8840-85BD-92F314341455}"/>
              </a:ext>
            </a:extLst>
          </p:cNvPr>
          <p:cNvSpPr txBox="1"/>
          <p:nvPr/>
        </p:nvSpPr>
        <p:spPr>
          <a:xfrm>
            <a:off x="2267743" y="2852936"/>
            <a:ext cx="65882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7030A0"/>
                </a:solidFill>
              </a:rPr>
              <a:t>Shock &amp; lots of energy: “</a:t>
            </a:r>
            <a:r>
              <a:rPr lang="en-US" sz="1100" dirty="0"/>
              <a:t>It’s coming our way… let’s get hyper organized incase there’s a lock down… buy loo roll, pasta, tins of tomatoes and we will be fine…!  I’m quite enjoying the loo roll banter actually … who would have thought “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89EF02-5976-AF43-8DB4-54397CBF1A4F}"/>
              </a:ext>
            </a:extLst>
          </p:cNvPr>
          <p:cNvSpPr txBox="1"/>
          <p:nvPr/>
        </p:nvSpPr>
        <p:spPr>
          <a:xfrm>
            <a:off x="2260971" y="3381591"/>
            <a:ext cx="67633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Denial: “</a:t>
            </a:r>
            <a:r>
              <a:rPr lang="en-US" sz="1100" dirty="0"/>
              <a:t>A lock down … for 3 weeks… you can’t be serious!? Kids off school.. Just for a week or two… not until June </a:t>
            </a:r>
          </a:p>
          <a:p>
            <a:r>
              <a:rPr lang="en-US" sz="1100" dirty="0"/>
              <a:t>surely?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C18880-BB13-D043-9E80-BFD2E8981110}"/>
              </a:ext>
            </a:extLst>
          </p:cNvPr>
          <p:cNvSpPr/>
          <p:nvPr/>
        </p:nvSpPr>
        <p:spPr>
          <a:xfrm>
            <a:off x="2267743" y="3709141"/>
            <a:ext cx="665783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Anger: </a:t>
            </a:r>
            <a:r>
              <a:rPr lang="en-US" sz="1100" dirty="0"/>
              <a:t>Why should our families have to suffer because someone ate a bat…?!  Why did people have to travel and bring it here?! We should have acted sooner! Why do schools have to close.. Me a teacher… no top of everything else?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55ACA9-4506-0E44-A6CC-79712BAADE7B}"/>
              </a:ext>
            </a:extLst>
          </p:cNvPr>
          <p:cNvSpPr/>
          <p:nvPr/>
        </p:nvSpPr>
        <p:spPr>
          <a:xfrm>
            <a:off x="2253604" y="4892968"/>
            <a:ext cx="66719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/>
              <a:t>Depression:  “</a:t>
            </a:r>
            <a:r>
              <a:rPr lang="en-US" sz="1100" dirty="0"/>
              <a:t>No…. It’s a real lock down”.  “The parks were full… I wish I’d gone out/ not gone out” “the virus is coming our way”… “I don’t feel well.. I can’t smell anything… is this a new cough or an old one?”  “Now I have no business, how I will I survive?”  “Someone my age got it… My friend’s granny is ill…” “People will think I’m a failure if my business goes under…” “I liked my life the way it was, I know I moaned, it wasn’t this bad though”…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DBDA74-9AB6-1B42-A64C-6B6221422726}"/>
              </a:ext>
            </a:extLst>
          </p:cNvPr>
          <p:cNvSpPr/>
          <p:nvPr/>
        </p:nvSpPr>
        <p:spPr>
          <a:xfrm>
            <a:off x="2253604" y="4216887"/>
            <a:ext cx="66719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70C0"/>
                </a:solidFill>
              </a:rPr>
              <a:t>Bargaining:  </a:t>
            </a:r>
            <a:r>
              <a:rPr lang="en-US" sz="1100" dirty="0"/>
              <a:t>So can we still go to the beach or the park can’t we? It doesn’t have to be a strict lock down does it..? I could go and visit somewhere by car and have a mini holiday… to Fife… to Arran… to Cornwall…to Wales ..to the Highlands and Islands..?  If I don’t talk to or look at anyone it won’t be like a real holiday and I promise not to enjoy it too much!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6061CF-0AA6-5C4A-8B60-1EBC76A36603}"/>
              </a:ext>
            </a:extLst>
          </p:cNvPr>
          <p:cNvSpPr/>
          <p:nvPr/>
        </p:nvSpPr>
        <p:spPr>
          <a:xfrm>
            <a:off x="2236930" y="5569991"/>
            <a:ext cx="66190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accent5"/>
                </a:solidFill>
              </a:rPr>
              <a:t>Acceptance: </a:t>
            </a:r>
            <a:r>
              <a:rPr lang="en-US" sz="1100" dirty="0"/>
              <a:t>Maybe I just stay in and watch that Netflix box set, sort out my website/ garage/ kitchen cupboards.  I will become a volunteer.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94FC6F-3439-584A-AC7B-D477894939BD}"/>
              </a:ext>
            </a:extLst>
          </p:cNvPr>
          <p:cNvSpPr/>
          <p:nvPr/>
        </p:nvSpPr>
        <p:spPr>
          <a:xfrm>
            <a:off x="2238418" y="6020715"/>
            <a:ext cx="636603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accent1"/>
                </a:solidFill>
              </a:rPr>
              <a:t>Problem Solving</a:t>
            </a:r>
            <a:r>
              <a:rPr lang="en-US" sz="1100" b="1" dirty="0">
                <a:solidFill>
                  <a:srgbClr val="7030A0"/>
                </a:solidFill>
              </a:rPr>
              <a:t>: “</a:t>
            </a:r>
            <a:r>
              <a:rPr lang="en-US" sz="1100" dirty="0"/>
              <a:t>I’ll join some networking groups, invest in personal development &amp; do things I never normally have time to do.” “ Let’s get fit… let’s bake…This won’t last forever… best make the most of it…….” ..etc.  etc.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F78478-1FA5-7247-8732-9E568D5F8C65}"/>
              </a:ext>
            </a:extLst>
          </p:cNvPr>
          <p:cNvSpPr txBox="1"/>
          <p:nvPr/>
        </p:nvSpPr>
        <p:spPr>
          <a:xfrm>
            <a:off x="39552" y="37566"/>
            <a:ext cx="583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</a:rPr>
              <a:t>The Covid 19 Change Curve Example…..</a:t>
            </a:r>
          </a:p>
        </p:txBody>
      </p:sp>
    </p:spTree>
    <p:extLst>
      <p:ext uri="{BB962C8B-B14F-4D97-AF65-F5344CB8AC3E}">
        <p14:creationId xmlns:p14="http://schemas.microsoft.com/office/powerpoint/2010/main" val="50133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" grpId="0"/>
      <p:bldP spid="5" grpId="0"/>
      <p:bldP spid="11" grpId="0"/>
      <p:bldP spid="12" grpId="0"/>
      <p:bldP spid="13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DA9FE-468C-5249-8DCE-8CBD684058BD}"/>
              </a:ext>
            </a:extLst>
          </p:cNvPr>
          <p:cNvSpPr txBox="1">
            <a:spLocks/>
          </p:cNvSpPr>
          <p:nvPr/>
        </p:nvSpPr>
        <p:spPr>
          <a:xfrm>
            <a:off x="363475" y="548681"/>
            <a:ext cx="2801208" cy="4587676"/>
          </a:xfrm>
          <a:prstGeom prst="ellipse">
            <a:avLst/>
          </a:prstGeom>
          <a:solidFill>
            <a:schemeClr val="accent1"/>
          </a:solidFill>
        </p:spPr>
        <p:txBody>
          <a:bodyPr vert="horz" lIns="68580" tIns="34290" rIns="68580" bIns="3429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007CD0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250" dirty="0">
                <a:solidFill>
                  <a:srgbClr val="FFFFFF"/>
                </a:solidFill>
                <a:latin typeface="+mj-lt"/>
              </a:rPr>
              <a:t>Resilience can be a function of…</a:t>
            </a:r>
            <a:br>
              <a:rPr lang="en-US" sz="2250" dirty="0">
                <a:solidFill>
                  <a:srgbClr val="FFFFFF"/>
                </a:solidFill>
                <a:latin typeface="+mj-lt"/>
              </a:rPr>
            </a:br>
            <a:r>
              <a:rPr lang="en-US" sz="2250" dirty="0">
                <a:solidFill>
                  <a:srgbClr val="FFFFFF"/>
                </a:solidFill>
                <a:latin typeface="+mj-lt"/>
              </a:rPr>
              <a:t>HOW I INTERPRET THE WORLD!</a:t>
            </a:r>
          </a:p>
        </p:txBody>
      </p:sp>
      <p:pic>
        <p:nvPicPr>
          <p:cNvPr id="3" name="Content Placeholder 3" descr="Black and White Lines.png">
            <a:extLst>
              <a:ext uri="{FF2B5EF4-FFF2-40B4-BE49-F238E27FC236}">
                <a16:creationId xmlns:a16="http://schemas.microsoft.com/office/drawing/2014/main" id="{BB8FF8EA-60C0-2741-AC4B-456A71B51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7" b="13147"/>
          <a:stretch>
            <a:fillRect/>
          </a:stretch>
        </p:blipFill>
        <p:spPr>
          <a:xfrm>
            <a:off x="3865367" y="2080407"/>
            <a:ext cx="4915159" cy="270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49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8C397-B3B2-EA46-A37D-9264F9503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556792"/>
            <a:ext cx="7452000" cy="1362075"/>
          </a:xfrm>
        </p:spPr>
        <p:txBody>
          <a:bodyPr anchor="b">
            <a:noAutofit/>
          </a:bodyPr>
          <a:lstStyle/>
          <a:p>
            <a:r>
              <a:rPr lang="en-US" sz="3200" dirty="0"/>
              <a:t>Building Resilience by looking at the world in a positive way</a:t>
            </a:r>
            <a:br>
              <a:rPr lang="en-US" sz="2800" dirty="0"/>
            </a:br>
            <a:br>
              <a:rPr lang="en-US" sz="2800" dirty="0"/>
            </a:br>
            <a:r>
              <a:rPr lang="en-US" sz="1800" dirty="0"/>
              <a:t>Looking back at the past and reflecting upon other times of adversity and how you have overcome them/ what you learned and what can help you now from that past experience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628901E-231B-4639-B097-B6494D496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5088" y="3254971"/>
            <a:ext cx="4608512" cy="1500187"/>
          </a:xfrm>
        </p:spPr>
        <p:txBody>
          <a:bodyPr/>
          <a:lstStyle/>
          <a:p>
            <a:r>
              <a:rPr lang="en-US" sz="3600" dirty="0">
                <a:latin typeface="+mj-lt"/>
              </a:rPr>
              <a:t>…’Life-line exercise’</a:t>
            </a:r>
          </a:p>
        </p:txBody>
      </p:sp>
    </p:spTree>
    <p:extLst>
      <p:ext uri="{BB962C8B-B14F-4D97-AF65-F5344CB8AC3E}">
        <p14:creationId xmlns:p14="http://schemas.microsoft.com/office/powerpoint/2010/main" val="709105558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text slide">
  <a:themeElements>
    <a:clrScheme name="2gether Partnership">
      <a:dk1>
        <a:srgbClr val="000000"/>
      </a:dk1>
      <a:lt1>
        <a:srgbClr val="F8F8F8"/>
      </a:lt1>
      <a:dk2>
        <a:srgbClr val="83584A"/>
      </a:dk2>
      <a:lt2>
        <a:srgbClr val="7ABDE8"/>
      </a:lt2>
      <a:accent1>
        <a:srgbClr val="F47921"/>
      </a:accent1>
      <a:accent2>
        <a:srgbClr val="CA4236"/>
      </a:accent2>
      <a:accent3>
        <a:srgbClr val="B74078"/>
      </a:accent3>
      <a:accent4>
        <a:srgbClr val="C96B92"/>
      </a:accent4>
      <a:accent5>
        <a:srgbClr val="319898"/>
      </a:accent5>
      <a:accent6>
        <a:srgbClr val="80CECC"/>
      </a:accent6>
      <a:hlink>
        <a:srgbClr val="0868B3"/>
      </a:hlink>
      <a:folHlink>
        <a:srgbClr val="9FCBED"/>
      </a:folHlink>
    </a:clrScheme>
    <a:fontScheme name="2gether Partnership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1120</Words>
  <Application>Microsoft Macintosh PowerPoint</Application>
  <PresentationFormat>On-screen Show (4:3)</PresentationFormat>
  <Paragraphs>161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Georgia</vt:lpstr>
      <vt:lpstr>Master text slide</vt:lpstr>
      <vt:lpstr>PowerPoint Presentation</vt:lpstr>
      <vt:lpstr>PowerPoint Presentation</vt:lpstr>
      <vt:lpstr>PowerPoint Presentation</vt:lpstr>
      <vt:lpstr>PowerPoint Presentation</vt:lpstr>
      <vt:lpstr>Why are we at times more resilient than others?</vt:lpstr>
      <vt:lpstr>Why are we sometimes more resilient than others?… factors include….</vt:lpstr>
      <vt:lpstr>PowerPoint Presentation</vt:lpstr>
      <vt:lpstr>PowerPoint Presentation</vt:lpstr>
      <vt:lpstr>Building Resilience by looking at the world in a positive way  Looking back at the past and reflecting upon other times of adversity and how you have overcome them/ what you learned and what can help you now from that past experience</vt:lpstr>
      <vt:lpstr>PowerPoint Presentation</vt:lpstr>
      <vt:lpstr>Pip’s top tips for building resilience in yourself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Pip Haydock</dc:creator>
  <cp:lastModifiedBy>Pip Haydock</cp:lastModifiedBy>
  <cp:revision>47</cp:revision>
  <cp:lastPrinted>2020-04-22T14:52:22Z</cp:lastPrinted>
  <dcterms:created xsi:type="dcterms:W3CDTF">2020-04-17T12:21:44Z</dcterms:created>
  <dcterms:modified xsi:type="dcterms:W3CDTF">2020-04-22T20:23:19Z</dcterms:modified>
</cp:coreProperties>
</file>